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2D6DAB-5778-4A55-960A-60FF3AFDC81C}" type="datetimeFigureOut">
              <a:rPr lang="en-US"/>
              <a:pPr>
                <a:defRPr/>
              </a:pPr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91A5538-8AA1-4B9A-A1BA-F1551D9FB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PM2.5 from 2/10/11 when no burns were conducted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A5538-8AA1-4B9A-A1BA-F1551D9FBC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/>
        </p:nvSpPr>
        <p:spPr bwMode="auto">
          <a:xfrm>
            <a:off x="152400" y="914400"/>
            <a:ext cx="6324600" cy="762000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3200" b="1">
              <a:solidFill>
                <a:srgbClr val="0D609C"/>
              </a:solidFill>
              <a:ea typeface="ＭＳ Ｐゴシック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/>
        </p:nvSpPr>
        <p:spPr bwMode="auto"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Arial" charset="0"/>
              <a:buChar char="●"/>
            </a:pPr>
            <a:endParaRPr lang="en-US" sz="2400"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9136-419F-4D43-A11A-E35CD10EF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E47C-B58C-4CA1-9BC2-12CB35D08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914400"/>
            <a:ext cx="2133600" cy="5211763"/>
          </a:xfrm>
        </p:spPr>
        <p:txBody>
          <a:bodyPr vert="eaVert"/>
          <a:lstStyle>
            <a:lvl1pPr>
              <a:defRPr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248400" cy="5211763"/>
          </a:xfrm>
        </p:spPr>
        <p:txBody>
          <a:bodyPr vert="eaVert"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30E4-C737-49A6-897E-826B05F12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/>
        </p:nvSpPr>
        <p:spPr bwMode="auto">
          <a:xfrm>
            <a:off x="152400" y="914400"/>
            <a:ext cx="6324600" cy="762000"/>
          </a:xfrm>
          <a:prstGeom prst="rect">
            <a:avLst/>
          </a:prstGeom>
        </p:spPr>
        <p:txBody>
          <a:bodyPr anchor="ctr"/>
          <a:lstStyle/>
          <a:p>
            <a:pPr algn="ctr" eaLnBrk="0" hangingPunct="0"/>
            <a:endParaRPr lang="en-US" sz="3200" b="1">
              <a:solidFill>
                <a:srgbClr val="0D609C"/>
              </a:solidFill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/>
        </p:nvSpPr>
        <p:spPr bwMode="auto"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Arial" charset="0"/>
              <a:buChar char="●"/>
            </a:pPr>
            <a:endParaRPr lang="en-US" sz="2400"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2400">
                <a:solidFill>
                  <a:srgbClr val="000000"/>
                </a:solidFill>
              </a:defRPr>
            </a:lvl1pPr>
            <a:lvl2pPr>
              <a:buClrTx/>
              <a:defRPr sz="2000">
                <a:solidFill>
                  <a:srgbClr val="000000"/>
                </a:solidFill>
              </a:defRPr>
            </a:lvl2pPr>
            <a:lvl3pPr>
              <a:buClrTx/>
              <a:defRPr sz="1800">
                <a:solidFill>
                  <a:srgbClr val="000000"/>
                </a:solidFill>
              </a:defRPr>
            </a:lvl3pPr>
            <a:lvl4pPr>
              <a:buClrTx/>
              <a:defRPr sz="1600">
                <a:solidFill>
                  <a:srgbClr val="000000"/>
                </a:solidFill>
              </a:defRPr>
            </a:lvl4pPr>
            <a:lvl5pPr>
              <a:buClrTx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2942-EAE3-486D-88EA-48B554DB3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33F0-E71F-46A0-91E2-0A28828BA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buClrTx/>
              <a:defRPr sz="2400">
                <a:solidFill>
                  <a:srgbClr val="000000"/>
                </a:solidFill>
              </a:defRPr>
            </a:lvl1pPr>
            <a:lvl2pPr>
              <a:buClrTx/>
              <a:defRPr sz="2000">
                <a:solidFill>
                  <a:srgbClr val="000000"/>
                </a:solidFill>
              </a:defRPr>
            </a:lvl2pPr>
            <a:lvl3pPr>
              <a:buClrTx/>
              <a:defRPr sz="1800">
                <a:solidFill>
                  <a:srgbClr val="000000"/>
                </a:solidFill>
              </a:defRPr>
            </a:lvl3pPr>
            <a:lvl4pPr>
              <a:buClrTx/>
              <a:defRPr sz="1600">
                <a:solidFill>
                  <a:srgbClr val="000000"/>
                </a:solidFill>
              </a:defRPr>
            </a:lvl4pPr>
            <a:lvl5pPr>
              <a:buClrTx/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buClrTx/>
              <a:defRPr sz="2400">
                <a:solidFill>
                  <a:srgbClr val="000000"/>
                </a:solidFill>
              </a:defRPr>
            </a:lvl1pPr>
            <a:lvl2pPr>
              <a:buClrTx/>
              <a:defRPr sz="2000">
                <a:solidFill>
                  <a:srgbClr val="000000"/>
                </a:solidFill>
              </a:defRPr>
            </a:lvl2pPr>
            <a:lvl3pPr>
              <a:buClrTx/>
              <a:defRPr sz="1800">
                <a:solidFill>
                  <a:srgbClr val="000000"/>
                </a:solidFill>
              </a:defRPr>
            </a:lvl3pPr>
            <a:lvl4pPr>
              <a:buClrTx/>
              <a:defRPr sz="1600">
                <a:solidFill>
                  <a:srgbClr val="000000"/>
                </a:solidFill>
              </a:defRPr>
            </a:lvl4pPr>
            <a:lvl5pPr>
              <a:buClrTx/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53D3-C3AC-42F4-8D87-C9CF2D5EE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C265-458B-4357-8432-CD324D8EB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A2FC-6126-42EB-8BF1-DDCE64130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5C64-D4BB-4F97-ACAD-F3B146EDC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D60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853113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785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431E-C1B6-464D-A6D5-5F26D7560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A75CB0D8-16C3-483E-A558-FB4E88CE8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D609C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D609C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D609C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D609C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D609C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Georgi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Georgi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Georgi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00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●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t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Approach – U.S. EPA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Emission sampling and wind velocity measurement</a:t>
            </a:r>
          </a:p>
          <a:p>
            <a:pPr eaLnBrk="1" hangingPunct="1"/>
            <a:r>
              <a:rPr lang="en-US" dirty="0" smtClean="0"/>
              <a:t>A 14’ diameter tethered aerostat was used to loft a battery operated instrument package.</a:t>
            </a:r>
          </a:p>
          <a:p>
            <a:pPr lvl="1" eaLnBrk="1" hangingPunct="1"/>
            <a:r>
              <a:rPr lang="en-US" dirty="0" smtClean="0"/>
              <a:t>Real time PM by size</a:t>
            </a:r>
          </a:p>
          <a:p>
            <a:pPr lvl="1" eaLnBrk="1" hangingPunct="1"/>
            <a:r>
              <a:rPr lang="en-US" dirty="0" err="1" smtClean="0"/>
              <a:t>Semivolatiles</a:t>
            </a:r>
            <a:endParaRPr lang="en-US" dirty="0" smtClean="0"/>
          </a:p>
          <a:p>
            <a:pPr lvl="1" eaLnBrk="1" hangingPunct="1"/>
            <a:r>
              <a:rPr lang="en-US" dirty="0" smtClean="0"/>
              <a:t>CO</a:t>
            </a:r>
            <a:r>
              <a:rPr lang="en-US" sz="18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3D sonic anemometer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buFont typeface="Arial" charset="0"/>
              <a:buNone/>
            </a:pPr>
            <a:r>
              <a:rPr lang="en-US" sz="2000" dirty="0" smtClean="0"/>
              <a:t>	</a:t>
            </a:r>
            <a:endParaRPr lang="en-US" dirty="0" smtClean="0"/>
          </a:p>
        </p:txBody>
      </p:sp>
      <p:pic>
        <p:nvPicPr>
          <p:cNvPr id="1026" name="Picture 2" descr="L:\LAB\NRMRL_Aurell\SERDP Tooele March 2011\Photos\Photos\Sample pictures Tooele\DSC00294 from 3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05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Status of Funds for Federal Performers </a:t>
            </a:r>
            <a:r>
              <a:rPr lang="en-US" dirty="0" smtClean="0">
                <a:solidFill>
                  <a:srgbClr val="FF0000"/>
                </a:solidFill>
              </a:rPr>
              <a:t>(EPA)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Report on the status of funds for each MIPR received by a directly funded Federal performer. Provide information on each fiscal year for which there has not been 100% expenditure of funds. </a:t>
            </a:r>
          </a:p>
        </p:txBody>
      </p:sp>
      <p:graphicFrame>
        <p:nvGraphicFramePr>
          <p:cNvPr id="38952" name="Group 40"/>
          <p:cNvGraphicFramePr>
            <a:graphicFrameLocks noGrp="1"/>
          </p:cNvGraphicFramePr>
          <p:nvPr/>
        </p:nvGraphicFramePr>
        <p:xfrm>
          <a:off x="1219200" y="2971800"/>
          <a:ext cx="6705600" cy="3246756"/>
        </p:xfrm>
        <a:graphic>
          <a:graphicData uri="http://schemas.openxmlformats.org/drawingml/2006/table">
            <a:tbl>
              <a:tblPr/>
              <a:tblGrid>
                <a:gridCol w="2311400"/>
                <a:gridCol w="1371600"/>
                <a:gridCol w="1371600"/>
                <a:gridCol w="1651000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FY200X Funds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tint val="3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Directly Funded Federal Performer(s)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tint val="3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Funds Received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tint val="3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Funds Obligated*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tint val="3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Percent Funding Obligated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00"/>
                        </a:gs>
                        <a:gs pos="100000">
                          <a:srgbClr val="006600">
                            <a:gamma/>
                            <a:tint val="36471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U.S. Navy (ISSI, Inc. Task Order for U.S. EPA)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Direct Cite MIPR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34.9K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34.9K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U.S. EPA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Reimbursable  MIPR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15.1K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11.8K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Federal Performer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Direct Cite MIPR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Federal Performer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Reimbursable  MIPR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1219200" y="6248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6600"/>
                </a:solidFill>
              </a:rPr>
              <a:t>* Funds put on contracts and/or purchase orders that have been issued and funds associated with internal labor or travel expenses that have been incurred.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1278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914400"/>
            <a:ext cx="6324600" cy="762000"/>
          </a:xfrm>
        </p:spPr>
        <p:txBody>
          <a:bodyPr/>
          <a:lstStyle/>
          <a:p>
            <a:r>
              <a:rPr lang="en-US" sz="2400" dirty="0" smtClean="0"/>
              <a:t>RESULTS. Continuous PM and CO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315200"/>
            <a:ext cx="7264688" cy="39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2/8/2011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506980" y="6324600"/>
            <a:ext cx="252222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running average</a:t>
            </a:r>
            <a:endParaRPr lang="en-US" dirty="0"/>
          </a:p>
        </p:txBody>
      </p:sp>
      <p:pic>
        <p:nvPicPr>
          <p:cNvPr id="3076" name="Picture 4" descr="L:\LAB\NRML_Public\GullettResearchUpdates\Pictures\Eglin AFB Lejeune\DSC_0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544" y="1295400"/>
            <a:ext cx="217983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7" y="904874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6324600" cy="762000"/>
          </a:xfrm>
        </p:spPr>
        <p:txBody>
          <a:bodyPr/>
          <a:lstStyle/>
          <a:p>
            <a:r>
              <a:rPr lang="en-US" dirty="0" smtClean="0"/>
              <a:t>Continuous PM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086600"/>
            <a:ext cx="6720469" cy="4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2/6/2011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6172200"/>
            <a:ext cx="2514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running average</a:t>
            </a:r>
            <a:endParaRPr lang="en-US" dirty="0"/>
          </a:p>
        </p:txBody>
      </p:sp>
      <p:pic>
        <p:nvPicPr>
          <p:cNvPr id="6146" name="Picture 2" descr="L:\LAB\NRML_Public\GullettResearchUpdates\Pictures\Eglin AFB Lejeune\DSC_0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46209" y="2340591"/>
            <a:ext cx="3048000" cy="2024418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6591301" y="4533900"/>
            <a:ext cx="1371600" cy="762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9000" y="5029200"/>
            <a:ext cx="144780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Continuous PM sampler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658475" y="-8229600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07" y="544033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381000"/>
            <a:ext cx="6324600" cy="762000"/>
          </a:xfrm>
        </p:spPr>
        <p:txBody>
          <a:bodyPr/>
          <a:lstStyle/>
          <a:p>
            <a:r>
              <a:rPr lang="en-US" dirty="0" smtClean="0"/>
              <a:t>Continuous PM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162800"/>
            <a:ext cx="7264688" cy="39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2/8/2011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750820" y="5802868"/>
            <a:ext cx="1752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average</a:t>
            </a:r>
            <a:endParaRPr lang="en-US" dirty="0"/>
          </a:p>
        </p:txBody>
      </p:sp>
      <p:pic>
        <p:nvPicPr>
          <p:cNvPr id="6" name="Picture 4" descr="L:\LAB\NRML_Public\GullettResearchUpdates\Pictures\Eglin AFB Lejeune\DSC_0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526" y="838200"/>
            <a:ext cx="1960474" cy="130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914400"/>
            <a:ext cx="6324600" cy="762000"/>
          </a:xfrm>
        </p:spPr>
        <p:txBody>
          <a:bodyPr/>
          <a:lstStyle/>
          <a:p>
            <a:r>
              <a:rPr lang="en-US" dirty="0" smtClean="0"/>
              <a:t>Continuous PM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162800"/>
            <a:ext cx="7748438" cy="38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2/12/2011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735580" y="6248400"/>
            <a:ext cx="1752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average</a:t>
            </a:r>
            <a:endParaRPr lang="en-US" dirty="0"/>
          </a:p>
        </p:txBody>
      </p:sp>
      <p:pic>
        <p:nvPicPr>
          <p:cNvPr id="6" name="Picture 5" descr="L:\LAB\NRML_Public\GullettResearchUpdates\Pictures\Eglin AFB Lejeune\DSC_0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622" y="838200"/>
            <a:ext cx="195037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89002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609600"/>
            <a:ext cx="6324600" cy="762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Continuous PM</a:t>
            </a:r>
            <a:r>
              <a:rPr lang="en-US" baseline="-25000" dirty="0" smtClean="0"/>
              <a:t>2.5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315200"/>
            <a:ext cx="6783751" cy="370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2/6/2011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583180" y="6172200"/>
            <a:ext cx="1752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average</a:t>
            </a:r>
            <a:endParaRPr lang="en-US" dirty="0"/>
          </a:p>
        </p:txBody>
      </p:sp>
      <p:pic>
        <p:nvPicPr>
          <p:cNvPr id="6" name="Picture 3" descr="L:\LAB\NRML_Public\GullettResearchUpdates\Pictures\Eglin AFB Lejeune\DSC_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438" y="914400"/>
            <a:ext cx="2294562" cy="15240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95078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468868"/>
            <a:ext cx="6324600" cy="762000"/>
          </a:xfrm>
        </p:spPr>
        <p:txBody>
          <a:bodyPr/>
          <a:lstStyle/>
          <a:p>
            <a:r>
              <a:rPr lang="en-US" dirty="0" smtClean="0"/>
              <a:t>Continuous PM</a:t>
            </a:r>
            <a:r>
              <a:rPr lang="en-US" baseline="-25000" dirty="0" smtClean="0"/>
              <a:t>2.5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2/8/2011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040380" y="6107668"/>
            <a:ext cx="1752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average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0"/>
            <a:ext cx="7327969" cy="399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L:\LAB\NRML_Public\GullettResearchUpdates\Pictures\Eglin AFB Lejeune\DSC_0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066800"/>
            <a:ext cx="2304658" cy="153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L:\LAB\NRML_Public\GullettResearchUpdates\Pictures\Eglin AFB Lejeune\DSC_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19200"/>
            <a:ext cx="2362200" cy="1524001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6766560" cy="51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" y="609600"/>
            <a:ext cx="6324600" cy="762000"/>
          </a:xfrm>
        </p:spPr>
        <p:txBody>
          <a:bodyPr/>
          <a:lstStyle/>
          <a:p>
            <a:r>
              <a:rPr lang="en-US" dirty="0" smtClean="0"/>
              <a:t>Continuous PM</a:t>
            </a:r>
            <a:r>
              <a:rPr lang="en-US" baseline="-25000" dirty="0" smtClean="0"/>
              <a:t>2.5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7391400"/>
            <a:ext cx="7365938" cy="41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632460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Eglin 2/12/2011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506980" y="6107668"/>
            <a:ext cx="17526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2-min average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200" dirty="0" smtClean="0"/>
              <a:t>0.013 g/g Carbon ±13% (RPD)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corrected</a:t>
            </a:r>
          </a:p>
          <a:p>
            <a:r>
              <a:rPr lang="en-US" dirty="0" smtClean="0"/>
              <a:t>PM by weight/filter</a:t>
            </a:r>
          </a:p>
          <a:p>
            <a:r>
              <a:rPr lang="en-US" dirty="0" smtClean="0"/>
              <a:t>Carbon from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RPD = Relative Percent Difference (two samples) </a:t>
            </a:r>
            <a:endParaRPr lang="en-US" dirty="0"/>
          </a:p>
        </p:txBody>
      </p:sp>
      <p:pic>
        <p:nvPicPr>
          <p:cNvPr id="7170" name="Picture 2" descr="L:\LAB\NRML_Public\GullettResearchUpdates\Pictures\Eglin AFB Lejeune\DSC_0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80760" y="2453640"/>
            <a:ext cx="3267456" cy="2170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5410200"/>
            <a:ext cx="2057400" cy="646331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 2.5 </a:t>
            </a:r>
            <a:r>
              <a:rPr lang="en-US" dirty="0" err="1" smtClean="0"/>
              <a:t>impactor</a:t>
            </a:r>
            <a:r>
              <a:rPr lang="en-US" dirty="0" smtClean="0"/>
              <a:t> sampler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781800" y="48768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82880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PM</a:t>
            </a:r>
            <a:r>
              <a:rPr lang="en-US" b="1" baseline="-25000" dirty="0" smtClean="0">
                <a:solidFill>
                  <a:srgbClr val="0070C0"/>
                </a:solidFill>
              </a:rPr>
              <a:t>2.5</a:t>
            </a:r>
            <a:r>
              <a:rPr lang="en-US" b="1" dirty="0" smtClean="0">
                <a:solidFill>
                  <a:srgbClr val="0070C0"/>
                </a:solidFill>
              </a:rPr>
              <a:t> Emission factor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048000"/>
            <a:ext cx="42017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Results Anticipated: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3D wind velocity over time and altitude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Semi-volatile emission factors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DP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SERDP_Template</Template>
  <TotalTime>1038</TotalTime>
  <Words>292</Words>
  <Application>Microsoft Office PowerPoint</Application>
  <PresentationFormat>On-screen Show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SERDP_Template</vt:lpstr>
      <vt:lpstr>Technical Approach – U.S. EPA</vt:lpstr>
      <vt:lpstr>RESULTS. Continuous PM and CO2</vt:lpstr>
      <vt:lpstr>Continuous PM</vt:lpstr>
      <vt:lpstr>Continuous PM</vt:lpstr>
      <vt:lpstr>Continuous PM</vt:lpstr>
      <vt:lpstr> Continuous PM2.5 and CO2</vt:lpstr>
      <vt:lpstr>Continuous PM2.5 and CO2</vt:lpstr>
      <vt:lpstr>Continuous PM2.5 and CO2</vt:lpstr>
      <vt:lpstr>Results</vt:lpstr>
      <vt:lpstr>Status of Funds for Federal Performers (EPA)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dsheehan</dc:creator>
  <cp:lastModifiedBy>Gullett, Brian</cp:lastModifiedBy>
  <cp:revision>82</cp:revision>
  <dcterms:created xsi:type="dcterms:W3CDTF">2010-09-03T20:18:51Z</dcterms:created>
  <dcterms:modified xsi:type="dcterms:W3CDTF">2011-04-20T20:46:26Z</dcterms:modified>
</cp:coreProperties>
</file>